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63" r:id="rId6"/>
    <p:sldId id="264" r:id="rId7"/>
    <p:sldId id="266" r:id="rId8"/>
    <p:sldId id="265" r:id="rId9"/>
    <p:sldId id="267" r:id="rId10"/>
    <p:sldId id="269" r:id="rId11"/>
    <p:sldId id="270" r:id="rId12"/>
    <p:sldId id="271" r:id="rId13"/>
    <p:sldId id="275" r:id="rId14"/>
    <p:sldId id="272" r:id="rId15"/>
    <p:sldId id="274" r:id="rId16"/>
    <p:sldId id="258" r:id="rId17"/>
    <p:sldId id="268" r:id="rId1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13"/>
    <p:restoredTop sz="86111"/>
  </p:normalViewPr>
  <p:slideViewPr>
    <p:cSldViewPr snapToGrid="0" snapToObjects="1">
      <p:cViewPr varScale="1">
        <p:scale>
          <a:sx n="69" d="100"/>
          <a:sy n="69" d="100"/>
        </p:scale>
        <p:origin x="224" y="3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Users/SilviaGomesdaSilva/Documents/Robo&#769;tica%20SPCmin/Robo&#769;tica%20SPCMIN%20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localhost/Users/SilviaGomesdaSilva/Documents/Robo&#769;tica%20SPCmin/Robo&#769;tica%20SPCMIN%20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localhost/Users/SilviaGomesdaSilva/Documents/Robo&#769;tica%20SPCmin/Robo&#769;tica%20SPCMIN%20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localhost/Users/SilviaGomesdaSilva/Documents/Robo&#769;tica%20SPCmin/Robo&#769;tica%20SPCMIN%20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4015165694535"/>
          <c:y val="0.0485728239316038"/>
          <c:w val="0.551419089228089"/>
          <c:h val="0.86288165412383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cat>
            <c:strRef>
              <c:f>Folha2!$K$2:$K$11</c:f>
              <c:strCache>
                <c:ptCount val="10"/>
                <c:pt idx="0">
                  <c:v>ADC Vesicula Biliar</c:v>
                </c:pt>
                <c:pt idx="1">
                  <c:v>Metastases não-CCR</c:v>
                </c:pt>
                <c:pt idx="2">
                  <c:v>Metastases CCR</c:v>
                </c:pt>
                <c:pt idx="3">
                  <c:v>CHC</c:v>
                </c:pt>
                <c:pt idx="4">
                  <c:v>IPMN B</c:v>
                </c:pt>
                <c:pt idx="5">
                  <c:v>Adenoma</c:v>
                </c:pt>
                <c:pt idx="6">
                  <c:v>Hemangioma hepático</c:v>
                </c:pt>
                <c:pt idx="7">
                  <c:v>HNF</c:v>
                </c:pt>
                <c:pt idx="8">
                  <c:v>Quisto hepático</c:v>
                </c:pt>
                <c:pt idx="9">
                  <c:v>Litíase Vesicular Sintomática</c:v>
                </c:pt>
              </c:strCache>
            </c:strRef>
          </c:cat>
          <c:val>
            <c:numRef>
              <c:f>Folha2!$L$2:$L$11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8.0</c:v>
                </c:pt>
                <c:pt idx="3">
                  <c:v>6.0</c:v>
                </c:pt>
                <c:pt idx="4">
                  <c:v>1.0</c:v>
                </c:pt>
                <c:pt idx="5">
                  <c:v>6.0</c:v>
                </c:pt>
                <c:pt idx="6">
                  <c:v>2.0</c:v>
                </c:pt>
                <c:pt idx="7">
                  <c:v>2.0</c:v>
                </c:pt>
                <c:pt idx="8">
                  <c:v>7.0</c:v>
                </c:pt>
                <c:pt idx="9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axId val="-1158310512"/>
        <c:axId val="-1157650832"/>
      </c:barChart>
      <c:catAx>
        <c:axId val="-1158310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100000"/>
              </a:lnSpc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-1157650832"/>
        <c:crosses val="autoZero"/>
        <c:auto val="1"/>
        <c:lblAlgn val="ctr"/>
        <c:lblOffset val="100"/>
        <c:noMultiLvlLbl val="0"/>
      </c:catAx>
      <c:valAx>
        <c:axId val="-1157650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-115831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7317576330325"/>
          <c:y val="0.112090511758365"/>
          <c:w val="0.729720693954147"/>
          <c:h val="0.69571077183519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Folha1!$F$43:$F$44</c:f>
              <c:strCache>
                <c:ptCount val="2"/>
                <c:pt idx="0">
                  <c:v>Benigno</c:v>
                </c:pt>
                <c:pt idx="1">
                  <c:v>Maligno</c:v>
                </c:pt>
              </c:strCache>
            </c:strRef>
          </c:cat>
          <c:val>
            <c:numRef>
              <c:f>Folha1!$G$43:$G$44</c:f>
              <c:numCache>
                <c:formatCode>General</c:formatCode>
                <c:ptCount val="2"/>
                <c:pt idx="0">
                  <c:v>18.0</c:v>
                </c:pt>
                <c:pt idx="1">
                  <c:v>18.0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7235424105833"/>
          <c:y val="0.0305921631068148"/>
          <c:w val="0.458280188786025"/>
          <c:h val="0.9136400467906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cat>
            <c:strRef>
              <c:f>Folha3!$G$1:$G$23</c:f>
              <c:strCache>
                <c:ptCount val="23"/>
                <c:pt idx="0">
                  <c:v>Hepatectomia Esquerda alargada ao V</c:v>
                </c:pt>
                <c:pt idx="1">
                  <c:v>Hepatectomia Esquerda</c:v>
                </c:pt>
                <c:pt idx="2">
                  <c:v>Hepatectomia Direita + Metastasectomia à Esquerda</c:v>
                </c:pt>
                <c:pt idx="3">
                  <c:v>Hepatectomia Direita</c:v>
                </c:pt>
                <c:pt idx="4">
                  <c:v>Sectorectomia Posterior Drta</c:v>
                </c:pt>
                <c:pt idx="5">
                  <c:v>Lobectomia esquerda</c:v>
                </c:pt>
                <c:pt idx="6">
                  <c:v>Bisegmentectomia IVb/V + Linfadenectomia do hilo</c:v>
                </c:pt>
                <c:pt idx="7">
                  <c:v>Segmentectomia do VI + Enucleação de lesão do II</c:v>
                </c:pt>
                <c:pt idx="8">
                  <c:v>Segmentectomia do VI</c:v>
                </c:pt>
                <c:pt idx="9">
                  <c:v>Bissegmentectomia V/VI</c:v>
                </c:pt>
                <c:pt idx="10">
                  <c:v>Enucleação de lesão do V/VI</c:v>
                </c:pt>
                <c:pt idx="11">
                  <c:v>Enucleação de lesão do V</c:v>
                </c:pt>
                <c:pt idx="12">
                  <c:v>Metastasectomia do IVb</c:v>
                </c:pt>
                <c:pt idx="13">
                  <c:v>Segmentectomia IVb</c:v>
                </c:pt>
                <c:pt idx="14">
                  <c:v>Enucleação de lesão do IVa</c:v>
                </c:pt>
                <c:pt idx="15">
                  <c:v>Enucleação de lesão do IV</c:v>
                </c:pt>
                <c:pt idx="16">
                  <c:v>Metastasectomia do II/III</c:v>
                </c:pt>
                <c:pt idx="17">
                  <c:v>Segmentectomia do III</c:v>
                </c:pt>
                <c:pt idx="18">
                  <c:v>Segmentectomia do II</c:v>
                </c:pt>
                <c:pt idx="19">
                  <c:v>Segmentectomia do I</c:v>
                </c:pt>
                <c:pt idx="20">
                  <c:v>Sub-segmentectomia do I</c:v>
                </c:pt>
                <c:pt idx="21">
                  <c:v>Fenestração de Quisto</c:v>
                </c:pt>
                <c:pt idx="22">
                  <c:v>CVL</c:v>
                </c:pt>
              </c:strCache>
            </c:strRef>
          </c:cat>
          <c:val>
            <c:numRef>
              <c:f>Folha3!$H$1:$H$23</c:f>
              <c:numCache>
                <c:formatCode>General</c:formatCode>
                <c:ptCount val="23"/>
                <c:pt idx="0">
                  <c:v>2.0</c:v>
                </c:pt>
                <c:pt idx="1">
                  <c:v>4.0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6.0</c:v>
                </c:pt>
                <c:pt idx="6">
                  <c:v>1.0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  <c:pt idx="11">
                  <c:v>1.0</c:v>
                </c:pt>
                <c:pt idx="12">
                  <c:v>1.0</c:v>
                </c:pt>
                <c:pt idx="13">
                  <c:v>1.0</c:v>
                </c:pt>
                <c:pt idx="14">
                  <c:v>1.0</c:v>
                </c:pt>
                <c:pt idx="15">
                  <c:v>1.0</c:v>
                </c:pt>
                <c:pt idx="16">
                  <c:v>1.0</c:v>
                </c:pt>
                <c:pt idx="17">
                  <c:v>1.0</c:v>
                </c:pt>
                <c:pt idx="18">
                  <c:v>1.0</c:v>
                </c:pt>
                <c:pt idx="19">
                  <c:v>2.0</c:v>
                </c:pt>
                <c:pt idx="20">
                  <c:v>1.0</c:v>
                </c:pt>
                <c:pt idx="21">
                  <c:v>4.0</c:v>
                </c:pt>
                <c:pt idx="22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163078016"/>
        <c:axId val="-1162902848"/>
      </c:barChart>
      <c:catAx>
        <c:axId val="-1163078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-1162902848"/>
        <c:crosses val="autoZero"/>
        <c:auto val="1"/>
        <c:lblAlgn val="ctr"/>
        <c:lblOffset val="100"/>
        <c:noMultiLvlLbl val="0"/>
      </c:catAx>
      <c:valAx>
        <c:axId val="-1162902848"/>
        <c:scaling>
          <c:orientation val="minMax"/>
        </c:scaling>
        <c:delete val="0"/>
        <c:axPos val="b"/>
        <c:majorGridlines>
          <c:spPr>
            <a:ln w="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-1163078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pt-P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 dirty="0" smtClean="0"/>
              <a:t>Ressecção </a:t>
            </a:r>
            <a:r>
              <a:rPr lang="pt-PT" dirty="0" smtClean="0"/>
              <a:t>Hepática major</a:t>
            </a:r>
            <a:endParaRPr lang="pt-PT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Folha1!$I$45:$I$46</c:f>
              <c:numCache>
                <c:formatCode>General</c:formatCode>
                <c:ptCount val="2"/>
                <c:pt idx="0">
                  <c:v>28.0</c:v>
                </c:pt>
                <c:pt idx="1">
                  <c:v>8.0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81539-3BA1-2944-869B-8053AA6066CE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A5B35-11A8-B441-9C28-A0D92EA29E6A}" type="slidenum">
              <a:rPr lang="en-GB" smtClean="0"/>
              <a:t>‹n.º›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62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5B35-11A8-B441-9C28-A0D92EA29E6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3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5B35-11A8-B441-9C28-A0D92EA29E6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802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5B35-11A8-B441-9C28-A0D92EA29E6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6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5B35-11A8-B441-9C28-A0D92EA29E6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01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5B35-11A8-B441-9C28-A0D92EA29E6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837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5B35-11A8-B441-9C28-A0D92EA29E6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665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5B35-11A8-B441-9C28-A0D92EA29E6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00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5B35-11A8-B441-9C28-A0D92EA29E6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5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5B35-11A8-B441-9C28-A0D92EA29E6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94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5B35-11A8-B441-9C28-A0D92EA29E6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767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5B35-11A8-B441-9C28-A0D92EA29E6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94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 de título do Modelo Global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de subtítulo do Modelo Global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284B-A98D-FB42-8E86-9E60698C3771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BA5C-B567-E24A-8C8B-960286B0006F}" type="slidenum">
              <a:rPr lang="en-GB" smtClean="0"/>
              <a:t>‹n.º›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531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284B-A98D-FB42-8E86-9E60698C3771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BA5C-B567-E24A-8C8B-960286B0006F}" type="slidenum">
              <a:rPr lang="en-GB" smtClean="0"/>
              <a:t>‹n.º›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347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284B-A98D-FB42-8E86-9E60698C3771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BA5C-B567-E24A-8C8B-960286B0006F}" type="slidenum">
              <a:rPr lang="en-GB" smtClean="0"/>
              <a:t>‹n.º›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12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284B-A98D-FB42-8E86-9E60698C3771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BA5C-B567-E24A-8C8B-960286B0006F}" type="slidenum">
              <a:rPr lang="en-GB" smtClean="0"/>
              <a:t>‹n.º›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5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284B-A98D-FB42-8E86-9E60698C3771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BA5C-B567-E24A-8C8B-960286B0006F}" type="slidenum">
              <a:rPr lang="en-GB" smtClean="0"/>
              <a:t>‹n.º›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31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284B-A98D-FB42-8E86-9E60698C3771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BA5C-B567-E24A-8C8B-960286B0006F}" type="slidenum">
              <a:rPr lang="en-GB" smtClean="0"/>
              <a:t>‹n.º›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85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284B-A98D-FB42-8E86-9E60698C3771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BA5C-B567-E24A-8C8B-960286B0006F}" type="slidenum">
              <a:rPr lang="en-GB" smtClean="0"/>
              <a:t>‹n.º›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79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284B-A98D-FB42-8E86-9E60698C3771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BA5C-B567-E24A-8C8B-960286B0006F}" type="slidenum">
              <a:rPr lang="en-GB" smtClean="0"/>
              <a:t>‹n.º›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141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284B-A98D-FB42-8E86-9E60698C3771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BA5C-B567-E24A-8C8B-960286B0006F}" type="slidenum">
              <a:rPr lang="en-GB" smtClean="0"/>
              <a:t>‹n.º›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7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284B-A98D-FB42-8E86-9E60698C3771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BA5C-B567-E24A-8C8B-960286B0006F}" type="slidenum">
              <a:rPr lang="en-GB" smtClean="0"/>
              <a:t>‹n.º›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3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284B-A98D-FB42-8E86-9E60698C3771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BA5C-B567-E24A-8C8B-960286B0006F}" type="slidenum">
              <a:rPr lang="en-GB" smtClean="0"/>
              <a:t>‹n.º›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04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5284B-A98D-FB42-8E86-9E60698C3771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BA5C-B567-E24A-8C8B-960286B0006F}" type="slidenum">
              <a:rPr lang="en-GB" smtClean="0"/>
              <a:t>‹n.º›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34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" Type="http://schemas.microsoft.com/office/2007/relationships/media" Target="../media/media1.m4a"/><Relationship Id="rId2" Type="http://schemas.openxmlformats.org/officeDocument/2006/relationships/audio" Target="../media/media1.m4a"/><Relationship Id="rId3" Type="http://schemas.microsoft.com/office/2007/relationships/media" Target="../media/media2.m4a"/><Relationship Id="rId4" Type="http://schemas.openxmlformats.org/officeDocument/2006/relationships/audio" Target="../media/media2.m4a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7" Type="http://schemas.microsoft.com/office/2007/relationships/hdphoto" Target="../media/hdphoto1.wdp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.jpeg"/><Relationship Id="rId6" Type="http://schemas.microsoft.com/office/2007/relationships/hdphoto" Target="../media/hdphoto1.wdp"/><Relationship Id="rId7" Type="http://schemas.openxmlformats.org/officeDocument/2006/relationships/image" Target="../media/image7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.jpeg"/><Relationship Id="rId6" Type="http://schemas.microsoft.com/office/2007/relationships/hdphoto" Target="../media/hdphoto1.wdp"/><Relationship Id="rId7" Type="http://schemas.openxmlformats.org/officeDocument/2006/relationships/image" Target="../media/image7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4" Type="http://schemas.openxmlformats.org/officeDocument/2006/relationships/audio" Target="../media/media14.m4a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1.jpeg"/><Relationship Id="rId8" Type="http://schemas.microsoft.com/office/2007/relationships/hdphoto" Target="../media/hdphoto1.wdp"/><Relationship Id="rId9" Type="http://schemas.openxmlformats.org/officeDocument/2006/relationships/image" Target="../media/image9.png"/><Relationship Id="rId10" Type="http://schemas.openxmlformats.org/officeDocument/2006/relationships/image" Target="../media/image7.png"/><Relationship Id="rId1" Type="http://schemas.microsoft.com/office/2007/relationships/media" Target="../media/media13.mp4"/><Relationship Id="rId2" Type="http://schemas.openxmlformats.org/officeDocument/2006/relationships/video" Target="../media/media13.mp4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4" Type="http://schemas.openxmlformats.org/officeDocument/2006/relationships/audio" Target="../media/media16.m4a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1.jpeg"/><Relationship Id="rId8" Type="http://schemas.microsoft.com/office/2007/relationships/hdphoto" Target="../media/hdphoto1.wdp"/><Relationship Id="rId9" Type="http://schemas.openxmlformats.org/officeDocument/2006/relationships/image" Target="../media/image10.png"/><Relationship Id="rId10" Type="http://schemas.openxmlformats.org/officeDocument/2006/relationships/image" Target="../media/image7.png"/><Relationship Id="rId1" Type="http://schemas.microsoft.com/office/2007/relationships/media" Target="../media/media15.mp4"/><Relationship Id="rId2" Type="http://schemas.openxmlformats.org/officeDocument/2006/relationships/video" Target="../media/media15.mp4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4" Type="http://schemas.openxmlformats.org/officeDocument/2006/relationships/audio" Target="../media/media18.m4a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0.xml"/><Relationship Id="rId7" Type="http://schemas.openxmlformats.org/officeDocument/2006/relationships/image" Target="../media/image1.jpeg"/><Relationship Id="rId8" Type="http://schemas.microsoft.com/office/2007/relationships/hdphoto" Target="../media/hdphoto1.wdp"/><Relationship Id="rId9" Type="http://schemas.openxmlformats.org/officeDocument/2006/relationships/image" Target="../media/image11.png"/><Relationship Id="rId10" Type="http://schemas.openxmlformats.org/officeDocument/2006/relationships/image" Target="../media/image7.png"/><Relationship Id="rId1" Type="http://schemas.microsoft.com/office/2007/relationships/media" Target="../media/media17.mp4"/><Relationship Id="rId2" Type="http://schemas.openxmlformats.org/officeDocument/2006/relationships/video" Target="../media/media17.mp4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4" Type="http://schemas.openxmlformats.org/officeDocument/2006/relationships/audio" Target="../media/media20.m4a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1.xml"/><Relationship Id="rId7" Type="http://schemas.openxmlformats.org/officeDocument/2006/relationships/image" Target="../media/image1.jpeg"/><Relationship Id="rId8" Type="http://schemas.microsoft.com/office/2007/relationships/hdphoto" Target="../media/hdphoto1.wdp"/><Relationship Id="rId9" Type="http://schemas.openxmlformats.org/officeDocument/2006/relationships/image" Target="../media/image12.png"/><Relationship Id="rId10" Type="http://schemas.openxmlformats.org/officeDocument/2006/relationships/image" Target="../media/image7.png"/><Relationship Id="rId1" Type="http://schemas.microsoft.com/office/2007/relationships/media" Target="../media/media19.mp4"/><Relationship Id="rId2" Type="http://schemas.openxmlformats.org/officeDocument/2006/relationships/video" Target="../media/media19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microsoft.com/office/2007/relationships/hdphoto" Target="../media/hdphoto1.wdp"/><Relationship Id="rId6" Type="http://schemas.openxmlformats.org/officeDocument/2006/relationships/image" Target="../media/image7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microsoft.com/office/2007/relationships/hdphoto" Target="../media/hdphoto1.wdp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microsoft.com/office/2007/relationships/hdphoto" Target="../media/hdphoto1.wdp"/><Relationship Id="rId6" Type="http://schemas.openxmlformats.org/officeDocument/2006/relationships/image" Target="../media/image7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microsoft.com/office/2007/relationships/hdphoto" Target="../media/hdphoto1.wdp"/><Relationship Id="rId6" Type="http://schemas.openxmlformats.org/officeDocument/2006/relationships/image" Target="../media/image7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microsoft.com/office/2007/relationships/hdphoto" Target="../media/hdphoto1.wdp"/><Relationship Id="rId6" Type="http://schemas.openxmlformats.org/officeDocument/2006/relationships/image" Target="../media/image7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microsoft.com/office/2007/relationships/hdphoto" Target="../media/hdphoto1.wdp"/><Relationship Id="rId7" Type="http://schemas.openxmlformats.org/officeDocument/2006/relationships/image" Target="../media/image7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jpeg"/><Relationship Id="rId6" Type="http://schemas.microsoft.com/office/2007/relationships/hdphoto" Target="../media/hdphoto1.wdp"/><Relationship Id="rId7" Type="http://schemas.openxmlformats.org/officeDocument/2006/relationships/chart" Target="../charts/chart1.xml"/><Relationship Id="rId8" Type="http://schemas.openxmlformats.org/officeDocument/2006/relationships/image" Target="../media/image7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.jpeg"/><Relationship Id="rId6" Type="http://schemas.microsoft.com/office/2007/relationships/hdphoto" Target="../media/hdphoto1.wdp"/><Relationship Id="rId7" Type="http://schemas.openxmlformats.org/officeDocument/2006/relationships/chart" Target="../charts/chart2.xml"/><Relationship Id="rId8" Type="http://schemas.openxmlformats.org/officeDocument/2006/relationships/image" Target="../media/image7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.jpeg"/><Relationship Id="rId6" Type="http://schemas.microsoft.com/office/2007/relationships/hdphoto" Target="../media/hdphoto1.wdp"/><Relationship Id="rId7" Type="http://schemas.openxmlformats.org/officeDocument/2006/relationships/chart" Target="../charts/chart3.xml"/><Relationship Id="rId8" Type="http://schemas.openxmlformats.org/officeDocument/2006/relationships/image" Target="../media/image7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.jpeg"/><Relationship Id="rId6" Type="http://schemas.microsoft.com/office/2007/relationships/hdphoto" Target="../media/hdphoto1.wdp"/><Relationship Id="rId7" Type="http://schemas.openxmlformats.org/officeDocument/2006/relationships/image" Target="../media/image8.tiff"/><Relationship Id="rId8" Type="http://schemas.openxmlformats.org/officeDocument/2006/relationships/chart" Target="../charts/chart4.xml"/><Relationship Id="rId9" Type="http://schemas.openxmlformats.org/officeDocument/2006/relationships/image" Target="../media/image7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6" y="913427"/>
            <a:ext cx="12185473" cy="385955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390207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 smtClean="0"/>
              <a:t>Cirurgia Robótica em Patologia </a:t>
            </a:r>
            <a:r>
              <a:rPr lang="pt-PT" sz="2800" b="1" dirty="0" err="1" smtClean="0"/>
              <a:t>Hepato</a:t>
            </a:r>
            <a:r>
              <a:rPr lang="pt-PT" sz="2800" b="1" dirty="0" smtClean="0"/>
              <a:t>-Biliar: Experiência Preliminar.</a:t>
            </a:r>
            <a:endParaRPr lang="pt-PT" sz="2800" dirty="0"/>
          </a:p>
        </p:txBody>
      </p:sp>
      <p:sp>
        <p:nvSpPr>
          <p:cNvPr id="5" name="CaixaDeTexto 12"/>
          <p:cNvSpPr txBox="1">
            <a:spLocks noChangeArrowheads="1"/>
          </p:cNvSpPr>
          <p:nvPr/>
        </p:nvSpPr>
        <p:spPr bwMode="auto">
          <a:xfrm>
            <a:off x="1988820" y="4772978"/>
            <a:ext cx="82143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dirty="0" smtClean="0">
                <a:latin typeface="Calibri" pitchFamily="34" charset="0"/>
              </a:rPr>
              <a:t>Centro </a:t>
            </a:r>
            <a:r>
              <a:rPr lang="pt-PT" dirty="0" err="1" smtClean="0">
                <a:latin typeface="Calibri" pitchFamily="34" charset="0"/>
              </a:rPr>
              <a:t>Hepato</a:t>
            </a:r>
            <a:r>
              <a:rPr lang="pt-PT" dirty="0" smtClean="0">
                <a:latin typeface="Calibri" pitchFamily="34" charset="0"/>
              </a:rPr>
              <a:t>-</a:t>
            </a:r>
            <a:r>
              <a:rPr lang="pt-PT" dirty="0" err="1" smtClean="0">
                <a:latin typeface="Calibri" pitchFamily="34" charset="0"/>
              </a:rPr>
              <a:t>Bilio</a:t>
            </a:r>
            <a:r>
              <a:rPr lang="pt-PT" dirty="0" smtClean="0">
                <a:latin typeface="Calibri" pitchFamily="34" charset="0"/>
              </a:rPr>
              <a:t>-Pancreático e de Transplantação / Hospital </a:t>
            </a:r>
            <a:r>
              <a:rPr lang="pt-PT" dirty="0" err="1" smtClean="0">
                <a:latin typeface="Calibri" pitchFamily="34" charset="0"/>
              </a:rPr>
              <a:t>Curry</a:t>
            </a:r>
            <a:r>
              <a:rPr lang="pt-PT" dirty="0" smtClean="0">
                <a:latin typeface="Calibri" pitchFamily="34" charset="0"/>
              </a:rPr>
              <a:t> Cabral / CHULC</a:t>
            </a:r>
          </a:p>
        </p:txBody>
      </p:sp>
      <p:sp>
        <p:nvSpPr>
          <p:cNvPr id="6" name="Retângulo 5"/>
          <p:cNvSpPr/>
          <p:nvPr/>
        </p:nvSpPr>
        <p:spPr>
          <a:xfrm>
            <a:off x="4583390" y="2259510"/>
            <a:ext cx="30252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/>
              <a:t>Sílvia Gomes da Silva</a:t>
            </a:r>
          </a:p>
          <a:p>
            <a:pPr algn="ctr"/>
            <a:r>
              <a:rPr lang="en-GB" sz="2400" smtClean="0"/>
              <a:t>Mafalda </a:t>
            </a:r>
            <a:r>
              <a:rPr lang="en-GB" sz="2400" err="1" smtClean="0"/>
              <a:t>Sobral</a:t>
            </a:r>
            <a:endParaRPr lang="en-GB" sz="2400" smtClean="0"/>
          </a:p>
          <a:p>
            <a:pPr algn="ctr"/>
            <a:r>
              <a:rPr lang="en-GB" sz="2400" err="1" smtClean="0"/>
              <a:t>João</a:t>
            </a:r>
            <a:r>
              <a:rPr lang="en-GB" sz="2400" smtClean="0"/>
              <a:t> Santos Coelho</a:t>
            </a:r>
            <a:endParaRPr lang="en-GB" sz="2400"/>
          </a:p>
          <a:p>
            <a:pPr algn="ctr"/>
            <a:r>
              <a:rPr lang="en-GB" sz="2400" smtClean="0"/>
              <a:t>Hugo Pinto Marques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9A0A074D-5944-40DC-8D51-4C07D5C1F5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14015" r="2342" b="14739"/>
          <a:stretch/>
        </p:blipFill>
        <p:spPr>
          <a:xfrm>
            <a:off x="1" y="5836920"/>
            <a:ext cx="12192000" cy="1017894"/>
          </a:xfrm>
          <a:prstGeom prst="rect">
            <a:avLst/>
          </a:prstGeom>
        </p:spPr>
      </p:pic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3667235" y="5298066"/>
            <a:ext cx="4857530" cy="505050"/>
            <a:chOff x="1554767" y="6349948"/>
            <a:chExt cx="4561293" cy="420871"/>
          </a:xfrm>
        </p:grpSpPr>
        <p:grpSp>
          <p:nvGrpSpPr>
            <p:cNvPr id="24" name="Group 10"/>
            <p:cNvGrpSpPr>
              <a:grpSpLocks/>
            </p:cNvGrpSpPr>
            <p:nvPr/>
          </p:nvGrpSpPr>
          <p:grpSpPr bwMode="auto">
            <a:xfrm>
              <a:off x="1554767" y="6350823"/>
              <a:ext cx="3511592" cy="419996"/>
              <a:chOff x="1177937" y="7056472"/>
              <a:chExt cx="2593541" cy="466662"/>
            </a:xfrm>
          </p:grpSpPr>
          <p:pic>
            <p:nvPicPr>
              <p:cNvPr id="26" name="Picture 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31"/>
              <a:stretch>
                <a:fillRect/>
              </a:stretch>
            </p:blipFill>
            <p:spPr bwMode="auto">
              <a:xfrm>
                <a:off x="1177937" y="7056472"/>
                <a:ext cx="588213" cy="466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8752" y="7072537"/>
                <a:ext cx="992726" cy="399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3437" y="7072956"/>
                <a:ext cx="858029" cy="399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1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1001" y="6349948"/>
              <a:ext cx="945059" cy="359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26822" y="4613910"/>
            <a:ext cx="812800" cy="812800"/>
          </a:xfrm>
          <a:prstGeom prst="rect">
            <a:avLst/>
          </a:prstGeom>
        </p:spPr>
      </p:pic>
      <p:pic>
        <p:nvPicPr>
          <p:cNvPr id="7" name="Som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71"/>
    </mc:Choice>
    <mc:Fallback>
      <p:transition spd="slow" advTm="14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2"/>
        <p14:stopEvt time="14426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7359" t="1" r="6320" b="-1778"/>
          <a:stretch/>
        </p:blipFill>
        <p:spPr>
          <a:xfrm>
            <a:off x="1" y="0"/>
            <a:ext cx="1988820" cy="81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88821" y="0"/>
            <a:ext cx="10203179" cy="801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88821" y="132323"/>
            <a:ext cx="955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/>
              <a:t>Cirurgia Robótica em Patologia </a:t>
            </a:r>
            <a:r>
              <a:rPr lang="pt-PT" sz="2400" b="1" dirty="0" err="1" smtClean="0"/>
              <a:t>H</a:t>
            </a:r>
            <a:r>
              <a:rPr lang="pt-PT" sz="2400" b="1" dirty="0" err="1"/>
              <a:t>e</a:t>
            </a:r>
            <a:r>
              <a:rPr lang="pt-PT" sz="2400" b="1" dirty="0" err="1" smtClean="0"/>
              <a:t>pato</a:t>
            </a:r>
            <a:r>
              <a:rPr lang="pt-PT" sz="2400" b="1" dirty="0" smtClean="0"/>
              <a:t>-Biliar: Experiência Preliminar.</a:t>
            </a:r>
            <a:endParaRPr lang="pt-PT" sz="24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989734"/>
            <a:ext cx="1988821" cy="765844"/>
            <a:chOff x="0" y="1083039"/>
            <a:chExt cx="1859280" cy="765844"/>
          </a:xfrm>
        </p:grpSpPr>
        <p:sp>
          <p:nvSpPr>
            <p:cNvPr id="16" name="Retângulo 15"/>
            <p:cNvSpPr/>
            <p:nvPr/>
          </p:nvSpPr>
          <p:spPr>
            <a:xfrm>
              <a:off x="0" y="1083039"/>
              <a:ext cx="1859280" cy="7658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0" y="1235128"/>
              <a:ext cx="1343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HCC</a:t>
              </a:r>
              <a:endParaRPr lang="en-GB" sz="2400" b="1"/>
            </a:p>
          </p:txBody>
        </p:sp>
      </p:grpSp>
      <p:graphicFrame>
        <p:nvGraphicFramePr>
          <p:cNvPr id="2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32761"/>
              </p:ext>
            </p:extLst>
          </p:nvPr>
        </p:nvGraphicFramePr>
        <p:xfrm>
          <a:off x="2947558" y="2607533"/>
          <a:ext cx="6296884" cy="16429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21540000" algn="tl" rotWithShape="0">
                    <a:srgbClr val="000000">
                      <a:alpha val="43137"/>
                    </a:srgbClr>
                  </a:outerShdw>
                </a:effectLst>
                <a:tableStyleId>{2D5ABB26-0587-4C30-8999-92F81FD0307C}</a:tableStyleId>
              </a:tblPr>
              <a:tblGrid>
                <a:gridCol w="3148442"/>
                <a:gridCol w="3148442"/>
              </a:tblGrid>
              <a:tr h="3285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0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Cambria"/>
                        </a:rPr>
                        <a:t> 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PT" sz="20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85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0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Cambria"/>
                        </a:rPr>
                        <a:t>Manobra de </a:t>
                      </a:r>
                      <a:r>
                        <a:rPr lang="pt-PT" sz="2000" b="0" noProof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Cambria"/>
                        </a:rPr>
                        <a:t>Pringle</a:t>
                      </a:r>
                      <a:endParaRPr lang="pt-PT" sz="20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000" b="0" noProof="0" dirty="0" smtClean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87% </a:t>
                      </a:r>
                      <a:r>
                        <a:rPr lang="pt-PT" sz="2000" b="0" noProof="0" dirty="0" smtClean="0">
                          <a:effectLst/>
                          <a:latin typeface="+mn-lt"/>
                          <a:ea typeface="Calibri" charset="0"/>
                          <a:cs typeface="Times New Roman" charset="0"/>
                          <a:sym typeface="Symbol" charset="2"/>
                        </a:rPr>
                        <a:t>(n=27)</a:t>
                      </a:r>
                      <a:endParaRPr lang="pt-PT" sz="20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85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0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Cambria"/>
                        </a:rPr>
                        <a:t>Perdas Hemáticas</a:t>
                      </a:r>
                      <a:endParaRPr lang="pt-PT" sz="20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0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Cambria"/>
                        </a:rPr>
                        <a:t>135cc (0-500cc)</a:t>
                      </a:r>
                      <a:endParaRPr lang="pt-PT" sz="20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858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pt-PT" sz="20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Cambria"/>
                        </a:rPr>
                        <a:t>Tempo Cirúrgico</a:t>
                      </a:r>
                      <a:endParaRPr lang="pt-PT" sz="20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0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Cambria"/>
                        </a:rPr>
                        <a:t>223min (90-380min)</a:t>
                      </a:r>
                      <a:endParaRPr lang="pt-PT" sz="20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85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0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Cambria"/>
                        </a:rPr>
                        <a:t>Taxa de </a:t>
                      </a:r>
                      <a:r>
                        <a:rPr lang="pt-PT" sz="20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Cambria"/>
                        </a:rPr>
                        <a:t>Conversão</a:t>
                      </a:r>
                      <a:endParaRPr lang="pt-PT" sz="20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0" noProof="0" dirty="0" smtClean="0">
                          <a:latin typeface="+mn-lt"/>
                        </a:rPr>
                        <a:t>2,7% (n=1)</a:t>
                      </a:r>
                      <a:endParaRPr lang="pt-PT" sz="2000" b="0" noProof="0" dirty="0"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4091" y="58404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33"/>
    </mc:Choice>
    <mc:Fallback>
      <p:transition spd="slow" advTm="25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7359" t="1" r="6320" b="-1778"/>
          <a:stretch/>
        </p:blipFill>
        <p:spPr>
          <a:xfrm>
            <a:off x="1" y="0"/>
            <a:ext cx="1988820" cy="81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88821" y="0"/>
            <a:ext cx="10203179" cy="801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88821" y="132323"/>
            <a:ext cx="955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/>
              <a:t>Cirurgia Robótica em Patologia </a:t>
            </a:r>
            <a:r>
              <a:rPr lang="pt-PT" sz="2400" b="1" dirty="0" err="1" smtClean="0"/>
              <a:t>H</a:t>
            </a:r>
            <a:r>
              <a:rPr lang="pt-PT" sz="2400" b="1" dirty="0" err="1"/>
              <a:t>e</a:t>
            </a:r>
            <a:r>
              <a:rPr lang="pt-PT" sz="2400" b="1" dirty="0" err="1" smtClean="0"/>
              <a:t>pato</a:t>
            </a:r>
            <a:r>
              <a:rPr lang="pt-PT" sz="2400" b="1" dirty="0" smtClean="0"/>
              <a:t>-Biliar: Experiência Preliminar.</a:t>
            </a:r>
            <a:endParaRPr lang="pt-PT" sz="24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989734"/>
            <a:ext cx="1988821" cy="765844"/>
            <a:chOff x="0" y="1083039"/>
            <a:chExt cx="1859280" cy="765844"/>
          </a:xfrm>
        </p:grpSpPr>
        <p:sp>
          <p:nvSpPr>
            <p:cNvPr id="16" name="Retângulo 15"/>
            <p:cNvSpPr/>
            <p:nvPr/>
          </p:nvSpPr>
          <p:spPr>
            <a:xfrm>
              <a:off x="0" y="1083039"/>
              <a:ext cx="1859280" cy="7658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0" y="1235128"/>
              <a:ext cx="1343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HCC</a:t>
              </a:r>
              <a:endParaRPr lang="en-GB" sz="2400" b="1"/>
            </a:p>
          </p:txBody>
        </p:sp>
      </p:grpSp>
      <p:graphicFrame>
        <p:nvGraphicFramePr>
          <p:cNvPr id="2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459872"/>
              </p:ext>
            </p:extLst>
          </p:nvPr>
        </p:nvGraphicFramePr>
        <p:xfrm>
          <a:off x="2947558" y="2607533"/>
          <a:ext cx="6296884" cy="16429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21540000" algn="tl" rotWithShape="0">
                    <a:srgbClr val="000000">
                      <a:alpha val="43137"/>
                    </a:srgbClr>
                  </a:outerShdw>
                </a:effectLst>
                <a:tableStyleId>{2D5ABB26-0587-4C30-8999-92F81FD0307C}</a:tableStyleId>
              </a:tblPr>
              <a:tblGrid>
                <a:gridCol w="3711380"/>
                <a:gridCol w="2585504"/>
              </a:tblGrid>
              <a:tr h="3285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0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Cambria"/>
                        </a:rPr>
                        <a:t> 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PT" sz="20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8587">
                <a:tc>
                  <a:txBody>
                    <a:bodyPr/>
                    <a:lstStyle/>
                    <a:p>
                      <a:r>
                        <a:rPr lang="pt-PT" sz="2000" b="0" noProof="0" dirty="0" smtClean="0">
                          <a:latin typeface="+mn-lt"/>
                        </a:rPr>
                        <a:t>Morbilidade </a:t>
                      </a:r>
                      <a:r>
                        <a:rPr lang="pt-PT" sz="2000" b="0" noProof="0" dirty="0" err="1" smtClean="0">
                          <a:latin typeface="+mn-lt"/>
                        </a:rPr>
                        <a:t>minor</a:t>
                      </a:r>
                      <a:r>
                        <a:rPr lang="pt-PT" sz="2000" b="0" noProof="0" dirty="0" smtClean="0">
                          <a:latin typeface="+mn-lt"/>
                        </a:rPr>
                        <a:t> (</a:t>
                      </a:r>
                      <a:r>
                        <a:rPr lang="pt-PT" sz="2000" b="0" noProof="0" dirty="0" err="1" smtClean="0">
                          <a:latin typeface="+mn-lt"/>
                        </a:rPr>
                        <a:t>Clavien</a:t>
                      </a:r>
                      <a:r>
                        <a:rPr lang="pt-PT" sz="2000" b="0" noProof="0" dirty="0" smtClean="0">
                          <a:latin typeface="+mn-lt"/>
                        </a:rPr>
                        <a:t> I-II)</a:t>
                      </a:r>
                      <a:endParaRPr lang="pt-PT" sz="2000" b="0" noProof="0" dirty="0"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0" noProof="0" dirty="0" smtClean="0">
                          <a:latin typeface="+mn-lt"/>
                        </a:rPr>
                        <a:t>14% (n=5)</a:t>
                      </a:r>
                      <a:endParaRPr lang="pt-PT" sz="2000" b="0" noProof="0" dirty="0"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8587">
                <a:tc>
                  <a:txBody>
                    <a:bodyPr/>
                    <a:lstStyle/>
                    <a:p>
                      <a:r>
                        <a:rPr lang="pt-PT" sz="2000" b="0" noProof="0" dirty="0" smtClean="0">
                          <a:latin typeface="+mn-lt"/>
                        </a:rPr>
                        <a:t>Morbilidade major (</a:t>
                      </a:r>
                      <a:r>
                        <a:rPr lang="pt-PT" sz="2000" b="0" noProof="0" dirty="0" err="1" smtClean="0">
                          <a:latin typeface="+mn-lt"/>
                        </a:rPr>
                        <a:t>Clavien</a:t>
                      </a:r>
                      <a:r>
                        <a:rPr lang="pt-PT" sz="2000" b="0" noProof="0" dirty="0" smtClean="0">
                          <a:latin typeface="+mn-lt"/>
                        </a:rPr>
                        <a:t> III-IV)</a:t>
                      </a:r>
                      <a:endParaRPr lang="pt-PT" sz="2000" b="0" noProof="0" dirty="0"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0" noProof="0" dirty="0" smtClean="0">
                          <a:latin typeface="+mn-lt"/>
                        </a:rPr>
                        <a:t>0%</a:t>
                      </a:r>
                      <a:endParaRPr lang="pt-PT" sz="2000" b="0" noProof="0" dirty="0"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8587">
                <a:tc>
                  <a:txBody>
                    <a:bodyPr/>
                    <a:lstStyle/>
                    <a:p>
                      <a:r>
                        <a:rPr lang="pt-PT" sz="2000" b="0" noProof="0" dirty="0" smtClean="0">
                          <a:latin typeface="+mn-lt"/>
                        </a:rPr>
                        <a:t>Mortalidade</a:t>
                      </a:r>
                      <a:endParaRPr lang="pt-PT" sz="2000" b="0" noProof="0" dirty="0"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0" noProof="0" dirty="0" smtClean="0">
                          <a:latin typeface="+mn-lt"/>
                        </a:rPr>
                        <a:t>0%</a:t>
                      </a:r>
                      <a:endParaRPr lang="pt-PT" sz="2000" b="0" noProof="0" dirty="0"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8587">
                <a:tc>
                  <a:txBody>
                    <a:bodyPr/>
                    <a:lstStyle/>
                    <a:p>
                      <a:r>
                        <a:rPr lang="pt-PT" sz="2000" b="0" noProof="0" dirty="0" smtClean="0">
                          <a:latin typeface="+mn-lt"/>
                        </a:rPr>
                        <a:t>Tempo de internamento</a:t>
                      </a:r>
                      <a:endParaRPr lang="pt-PT" sz="2000" b="0" noProof="0" dirty="0"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0" noProof="0" dirty="0" smtClean="0">
                          <a:latin typeface="+mn-lt"/>
                        </a:rPr>
                        <a:t>3 dias (1-13)</a:t>
                      </a:r>
                      <a:endParaRPr lang="pt-PT" sz="2000" b="0" noProof="0" dirty="0"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4091" y="58591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0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05"/>
    </mc:Choice>
    <mc:Fallback>
      <p:transition spd="slow" advTm="19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3"/>
        <p14:stopEvt time="19702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7359" t="1" r="6320" b="-1778"/>
          <a:stretch/>
        </p:blipFill>
        <p:spPr>
          <a:xfrm>
            <a:off x="1" y="0"/>
            <a:ext cx="1988820" cy="81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88821" y="0"/>
            <a:ext cx="10203179" cy="801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88821" y="132323"/>
            <a:ext cx="955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/>
              <a:t>Cirurgia Robótica em Patologia </a:t>
            </a:r>
            <a:r>
              <a:rPr lang="pt-PT" sz="2400" b="1" dirty="0" err="1" smtClean="0"/>
              <a:t>H</a:t>
            </a:r>
            <a:r>
              <a:rPr lang="pt-PT" sz="2400" b="1" dirty="0" err="1"/>
              <a:t>e</a:t>
            </a:r>
            <a:r>
              <a:rPr lang="pt-PT" sz="2400" b="1" dirty="0" err="1" smtClean="0"/>
              <a:t>pato</a:t>
            </a:r>
            <a:r>
              <a:rPr lang="pt-PT" sz="2400" b="1" dirty="0" smtClean="0"/>
              <a:t>-Biliar: Experiência Preliminar.</a:t>
            </a:r>
            <a:endParaRPr lang="pt-PT" sz="24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989734"/>
            <a:ext cx="1988821" cy="765844"/>
            <a:chOff x="0" y="1083039"/>
            <a:chExt cx="1859280" cy="765844"/>
          </a:xfrm>
        </p:grpSpPr>
        <p:sp>
          <p:nvSpPr>
            <p:cNvPr id="16" name="Retângulo 15"/>
            <p:cNvSpPr/>
            <p:nvPr/>
          </p:nvSpPr>
          <p:spPr>
            <a:xfrm>
              <a:off x="0" y="1083039"/>
              <a:ext cx="1859280" cy="7658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0" y="1235128"/>
              <a:ext cx="1343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HCC</a:t>
              </a:r>
              <a:endParaRPr lang="en-GB" sz="2400" b="1"/>
            </a:p>
          </p:txBody>
        </p:sp>
      </p:grpSp>
      <p:pic>
        <p:nvPicPr>
          <p:cNvPr id="3" name="Pringle sem so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6954" t="3219" r="16835" b="3223"/>
          <a:stretch/>
        </p:blipFill>
        <p:spPr>
          <a:xfrm>
            <a:off x="2338465" y="1755578"/>
            <a:ext cx="8019737" cy="4767656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34091" y="57104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4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99"/>
    </mc:Choice>
    <mc:Fallback>
      <p:transition spd="slow" advTm="27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" objId="4"/>
        <p14:playEvt time="38" objId="3"/>
        <p14:stopEvt time="10921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7359" t="1" r="6320" b="-1778"/>
          <a:stretch/>
        </p:blipFill>
        <p:spPr>
          <a:xfrm>
            <a:off x="1" y="0"/>
            <a:ext cx="1988820" cy="81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88821" y="0"/>
            <a:ext cx="10203179" cy="801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88821" y="132323"/>
            <a:ext cx="955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/>
              <a:t>Cirurgia Robótica em Patologia </a:t>
            </a:r>
            <a:r>
              <a:rPr lang="pt-PT" sz="2400" b="1" dirty="0" err="1" smtClean="0"/>
              <a:t>H</a:t>
            </a:r>
            <a:r>
              <a:rPr lang="pt-PT" sz="2400" b="1" dirty="0" err="1"/>
              <a:t>e</a:t>
            </a:r>
            <a:r>
              <a:rPr lang="pt-PT" sz="2400" b="1" dirty="0" err="1" smtClean="0"/>
              <a:t>pato</a:t>
            </a:r>
            <a:r>
              <a:rPr lang="pt-PT" sz="2400" b="1" dirty="0" smtClean="0"/>
              <a:t>-Biliar: Experiência Preliminar.</a:t>
            </a:r>
            <a:endParaRPr lang="pt-PT" sz="24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989734"/>
            <a:ext cx="1988821" cy="765844"/>
            <a:chOff x="0" y="1083039"/>
            <a:chExt cx="1859280" cy="765844"/>
          </a:xfrm>
        </p:grpSpPr>
        <p:sp>
          <p:nvSpPr>
            <p:cNvPr id="16" name="Retângulo 15"/>
            <p:cNvSpPr/>
            <p:nvPr/>
          </p:nvSpPr>
          <p:spPr>
            <a:xfrm>
              <a:off x="0" y="1083039"/>
              <a:ext cx="1859280" cy="7658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0" y="1235128"/>
              <a:ext cx="1343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HCC</a:t>
              </a:r>
              <a:endParaRPr lang="en-GB" sz="2400" b="1"/>
            </a:p>
          </p:txBody>
        </p:sp>
      </p:grpSp>
      <p:pic>
        <p:nvPicPr>
          <p:cNvPr id="4" name="Ecografia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7411" t="3809" r="17500" b="3334"/>
          <a:stretch/>
        </p:blipFill>
        <p:spPr>
          <a:xfrm>
            <a:off x="2318656" y="1663297"/>
            <a:ext cx="8017329" cy="4966104"/>
          </a:xfrm>
          <a:prstGeom prst="rect">
            <a:avLst/>
          </a:prstGeom>
        </p:spPr>
      </p:pic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27691" y="58166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0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3"/>
    </mc:Choice>
    <mc:Fallback>
      <p:transition spd="slow" advTm="1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5"/>
        <p14:playEvt time="38" objId="4"/>
        <p14:stopEvt time="9869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7359" t="1" r="6320" b="-1778"/>
          <a:stretch/>
        </p:blipFill>
        <p:spPr>
          <a:xfrm>
            <a:off x="1" y="0"/>
            <a:ext cx="1988820" cy="81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88821" y="0"/>
            <a:ext cx="10203179" cy="801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88821" y="132323"/>
            <a:ext cx="955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/>
              <a:t>Cirurgia Robótica em Patologia </a:t>
            </a:r>
            <a:r>
              <a:rPr lang="pt-PT" sz="2400" b="1" dirty="0" err="1" smtClean="0"/>
              <a:t>H</a:t>
            </a:r>
            <a:r>
              <a:rPr lang="pt-PT" sz="2400" b="1" dirty="0" err="1"/>
              <a:t>e</a:t>
            </a:r>
            <a:r>
              <a:rPr lang="pt-PT" sz="2400" b="1" dirty="0" err="1" smtClean="0"/>
              <a:t>pato</a:t>
            </a:r>
            <a:r>
              <a:rPr lang="pt-PT" sz="2400" b="1" dirty="0" smtClean="0"/>
              <a:t>-Biliar: Experiência Preliminar.</a:t>
            </a:r>
            <a:endParaRPr lang="pt-PT" sz="24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989734"/>
            <a:ext cx="1988821" cy="765844"/>
            <a:chOff x="0" y="1083039"/>
            <a:chExt cx="1859280" cy="765844"/>
          </a:xfrm>
        </p:grpSpPr>
        <p:sp>
          <p:nvSpPr>
            <p:cNvPr id="16" name="Retângulo 15"/>
            <p:cNvSpPr/>
            <p:nvPr/>
          </p:nvSpPr>
          <p:spPr>
            <a:xfrm>
              <a:off x="0" y="1083039"/>
              <a:ext cx="1859280" cy="7658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0" y="1235128"/>
              <a:ext cx="1343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HCC</a:t>
              </a:r>
              <a:endParaRPr lang="en-GB" sz="2400" b="1"/>
            </a:p>
          </p:txBody>
        </p:sp>
      </p:grpSp>
      <p:pic>
        <p:nvPicPr>
          <p:cNvPr id="3" name="Cus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3696"/>
          <a:stretch/>
        </p:blipFill>
        <p:spPr>
          <a:xfrm>
            <a:off x="2259758" y="1755578"/>
            <a:ext cx="8125071" cy="4775616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9388" y="57183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7"/>
    </mc:Choice>
    <mc:Fallback>
      <p:transition spd="slow" advTm="13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4"/>
        <p14:playEvt time="38" objId="3"/>
        <p14:stopEvt time="13187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7359" t="1" r="6320" b="-1778"/>
          <a:stretch/>
        </p:blipFill>
        <p:spPr>
          <a:xfrm>
            <a:off x="1" y="0"/>
            <a:ext cx="1988820" cy="81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88821" y="0"/>
            <a:ext cx="10203179" cy="801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88821" y="132323"/>
            <a:ext cx="955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/>
              <a:t>Cirurgia Robótica em Patologia </a:t>
            </a:r>
            <a:r>
              <a:rPr lang="pt-PT" sz="2400" b="1" dirty="0" err="1" smtClean="0"/>
              <a:t>H</a:t>
            </a:r>
            <a:r>
              <a:rPr lang="pt-PT" sz="2400" b="1" dirty="0" err="1"/>
              <a:t>e</a:t>
            </a:r>
            <a:r>
              <a:rPr lang="pt-PT" sz="2400" b="1" dirty="0" err="1" smtClean="0"/>
              <a:t>pato</a:t>
            </a:r>
            <a:r>
              <a:rPr lang="pt-PT" sz="2400" b="1" dirty="0" smtClean="0"/>
              <a:t>-Biliar: Experiência Preliminar.</a:t>
            </a:r>
            <a:endParaRPr lang="pt-PT" sz="24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989734"/>
            <a:ext cx="1988821" cy="765844"/>
            <a:chOff x="0" y="1083039"/>
            <a:chExt cx="1859280" cy="765844"/>
          </a:xfrm>
        </p:grpSpPr>
        <p:sp>
          <p:nvSpPr>
            <p:cNvPr id="16" name="Retângulo 15"/>
            <p:cNvSpPr/>
            <p:nvPr/>
          </p:nvSpPr>
          <p:spPr>
            <a:xfrm>
              <a:off x="0" y="1083039"/>
              <a:ext cx="1859280" cy="7658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0" y="1235128"/>
              <a:ext cx="1343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HCC</a:t>
              </a:r>
              <a:endParaRPr lang="en-GB" sz="2400" b="1"/>
            </a:p>
          </p:txBody>
        </p:sp>
      </p:grpSp>
      <p:pic>
        <p:nvPicPr>
          <p:cNvPr id="3" name="Tranch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829"/>
          <a:stretch/>
        </p:blipFill>
        <p:spPr>
          <a:xfrm>
            <a:off x="2018800" y="1928112"/>
            <a:ext cx="8962451" cy="4721421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34091" y="58367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0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62"/>
    </mc:Choice>
    <mc:Fallback>
      <p:transition spd="slow" advTm="28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4"/>
        <p14:playEvt time="36" objId="3"/>
        <p14:stopEvt time="14222" objId="4"/>
        <p14:stopEvt time="28095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7359" t="1" r="6320" b="-1778"/>
          <a:stretch/>
        </p:blipFill>
        <p:spPr>
          <a:xfrm>
            <a:off x="1" y="0"/>
            <a:ext cx="1988820" cy="81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88821" y="0"/>
            <a:ext cx="10203179" cy="801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88821" y="132323"/>
            <a:ext cx="955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/>
              <a:t>Cirurgia Robótica em Patologia </a:t>
            </a:r>
            <a:r>
              <a:rPr lang="pt-PT" sz="2400" b="1" dirty="0" err="1" smtClean="0"/>
              <a:t>H</a:t>
            </a:r>
            <a:r>
              <a:rPr lang="pt-PT" sz="2400" b="1" dirty="0" err="1"/>
              <a:t>e</a:t>
            </a:r>
            <a:r>
              <a:rPr lang="pt-PT" sz="2400" b="1" dirty="0" err="1" smtClean="0"/>
              <a:t>pato</a:t>
            </a:r>
            <a:r>
              <a:rPr lang="pt-PT" sz="2400" b="1" dirty="0" smtClean="0"/>
              <a:t>-Biliar: Experiência Preliminar.</a:t>
            </a:r>
            <a:endParaRPr lang="pt-PT" sz="24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989734"/>
            <a:ext cx="1988821" cy="765844"/>
            <a:chOff x="0" y="1083039"/>
            <a:chExt cx="1859280" cy="765844"/>
          </a:xfrm>
        </p:grpSpPr>
        <p:sp>
          <p:nvSpPr>
            <p:cNvPr id="16" name="Retângulo 15"/>
            <p:cNvSpPr/>
            <p:nvPr/>
          </p:nvSpPr>
          <p:spPr>
            <a:xfrm>
              <a:off x="0" y="1083039"/>
              <a:ext cx="1859280" cy="7658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1" y="1235129"/>
              <a:ext cx="18592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Conclusões</a:t>
              </a:r>
              <a:endParaRPr lang="en-GB" sz="2400" b="1"/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1988820" y="1798549"/>
            <a:ext cx="9707880" cy="1039092"/>
            <a:chOff x="1804554" y="2566553"/>
            <a:chExt cx="9707880" cy="1039092"/>
          </a:xfrm>
        </p:grpSpPr>
        <p:sp>
          <p:nvSpPr>
            <p:cNvPr id="19" name="Retângulo 18"/>
            <p:cNvSpPr/>
            <p:nvPr/>
          </p:nvSpPr>
          <p:spPr>
            <a:xfrm>
              <a:off x="1804554" y="2566553"/>
              <a:ext cx="9707880" cy="10390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1859280" y="2762934"/>
              <a:ext cx="95984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mtClean="0"/>
                <a:t>Primeira </a:t>
              </a:r>
              <a:r>
                <a:rPr lang="pt-PT"/>
                <a:t>e única série portuguesa até agora reportada</a:t>
              </a:r>
              <a:r>
                <a:rPr lang="pt-PT" smtClean="0">
                  <a:effectLst/>
                </a:rPr>
                <a:t> </a:t>
              </a:r>
              <a:endParaRPr lang="en-GB"/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1988820" y="3433392"/>
            <a:ext cx="9707880" cy="1039092"/>
            <a:chOff x="1804554" y="2566553"/>
            <a:chExt cx="9707880" cy="1039092"/>
          </a:xfrm>
        </p:grpSpPr>
        <p:sp>
          <p:nvSpPr>
            <p:cNvPr id="22" name="Retângulo 21"/>
            <p:cNvSpPr/>
            <p:nvPr/>
          </p:nvSpPr>
          <p:spPr>
            <a:xfrm>
              <a:off x="1804554" y="2566553"/>
              <a:ext cx="9707880" cy="10390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1859280" y="2762934"/>
              <a:ext cx="95984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pt-PT" smtClean="0"/>
                <a:t>A </a:t>
              </a:r>
              <a:r>
                <a:rPr lang="pt-PT"/>
                <a:t>cirurgia robótica pode ser usada com segurança para ressecções hepáticas com uma baixa taxa de conversão e morbidade pós-operatória</a:t>
              </a:r>
              <a:r>
                <a:rPr lang="pt-PT" smtClean="0">
                  <a:effectLst/>
                </a:rPr>
                <a:t> </a:t>
              </a:r>
              <a:endParaRPr lang="pt-PT">
                <a:latin typeface="Calibri" charset="0"/>
                <a:ea typeface="Calibri" charset="0"/>
                <a:cs typeface="Times New Roman" charset="0"/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1988820" y="5068235"/>
            <a:ext cx="9707880" cy="1039092"/>
            <a:chOff x="1804554" y="2566553"/>
            <a:chExt cx="9707880" cy="1039092"/>
          </a:xfrm>
        </p:grpSpPr>
        <p:sp>
          <p:nvSpPr>
            <p:cNvPr id="25" name="Retângulo 24"/>
            <p:cNvSpPr/>
            <p:nvPr/>
          </p:nvSpPr>
          <p:spPr>
            <a:xfrm>
              <a:off x="1804554" y="2566553"/>
              <a:ext cx="9707880" cy="10390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1859280" y="2762934"/>
              <a:ext cx="95984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pt-PT"/>
                <a:t>A introdução da robótica em cirurgia hepática minimamente invasiva representa um avanço tecnológico significativo que pode permitir no futuro operar doentes muito mais complexos</a:t>
              </a:r>
              <a:endParaRPr lang="pt-PT">
                <a:latin typeface="Calibri" charset="0"/>
                <a:ea typeface="Calibri" charset="0"/>
                <a:cs typeface="Times New Roman" charset="0"/>
              </a:endParaRPr>
            </a:p>
          </p:txBody>
        </p:sp>
      </p:grp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7691" y="61073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1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43"/>
    </mc:Choice>
    <mc:Fallback>
      <p:transition spd="slow" advTm="26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6" y="913427"/>
            <a:ext cx="12185473" cy="385955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390207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 smtClean="0"/>
              <a:t>Cirurgia Robótica em Patologia </a:t>
            </a:r>
            <a:r>
              <a:rPr lang="pt-PT" sz="2800" b="1" dirty="0" err="1" smtClean="0"/>
              <a:t>Hepato</a:t>
            </a:r>
            <a:r>
              <a:rPr lang="pt-PT" sz="2800" b="1" dirty="0" smtClean="0"/>
              <a:t>-Biliar: Experiência Preliminar.</a:t>
            </a:r>
            <a:endParaRPr lang="pt-PT" sz="2800" dirty="0"/>
          </a:p>
        </p:txBody>
      </p:sp>
      <p:sp>
        <p:nvSpPr>
          <p:cNvPr id="5" name="CaixaDeTexto 12"/>
          <p:cNvSpPr txBox="1">
            <a:spLocks noChangeArrowheads="1"/>
          </p:cNvSpPr>
          <p:nvPr/>
        </p:nvSpPr>
        <p:spPr bwMode="auto">
          <a:xfrm>
            <a:off x="1988820" y="4772978"/>
            <a:ext cx="82143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dirty="0" smtClean="0">
                <a:latin typeface="Calibri" pitchFamily="34" charset="0"/>
              </a:rPr>
              <a:t>Centro </a:t>
            </a:r>
            <a:r>
              <a:rPr lang="pt-PT" dirty="0" err="1" smtClean="0">
                <a:latin typeface="Calibri" pitchFamily="34" charset="0"/>
              </a:rPr>
              <a:t>Hepato</a:t>
            </a:r>
            <a:r>
              <a:rPr lang="pt-PT" dirty="0" smtClean="0">
                <a:latin typeface="Calibri" pitchFamily="34" charset="0"/>
              </a:rPr>
              <a:t>-</a:t>
            </a:r>
            <a:r>
              <a:rPr lang="pt-PT" dirty="0" err="1" smtClean="0">
                <a:latin typeface="Calibri" pitchFamily="34" charset="0"/>
              </a:rPr>
              <a:t>Bilio</a:t>
            </a:r>
            <a:r>
              <a:rPr lang="pt-PT" dirty="0" smtClean="0">
                <a:latin typeface="Calibri" pitchFamily="34" charset="0"/>
              </a:rPr>
              <a:t>-Pancreático e de Transplantação / Hospital </a:t>
            </a:r>
            <a:r>
              <a:rPr lang="pt-PT" dirty="0" err="1" smtClean="0">
                <a:latin typeface="Calibri" pitchFamily="34" charset="0"/>
              </a:rPr>
              <a:t>Curry</a:t>
            </a:r>
            <a:r>
              <a:rPr lang="pt-PT" dirty="0" smtClean="0">
                <a:latin typeface="Calibri" pitchFamily="34" charset="0"/>
              </a:rPr>
              <a:t> Cabral / CHULC</a:t>
            </a:r>
          </a:p>
        </p:txBody>
      </p:sp>
      <p:sp>
        <p:nvSpPr>
          <p:cNvPr id="6" name="Retângulo 5"/>
          <p:cNvSpPr/>
          <p:nvPr/>
        </p:nvSpPr>
        <p:spPr>
          <a:xfrm>
            <a:off x="4583390" y="2259510"/>
            <a:ext cx="30252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/>
              <a:t>Sílvia Gomes da Silva</a:t>
            </a:r>
          </a:p>
          <a:p>
            <a:pPr algn="ctr"/>
            <a:r>
              <a:rPr lang="en-GB" sz="2400" smtClean="0"/>
              <a:t>Mafalda </a:t>
            </a:r>
            <a:r>
              <a:rPr lang="en-GB" sz="2400" err="1" smtClean="0"/>
              <a:t>Sobral</a:t>
            </a:r>
            <a:endParaRPr lang="en-GB" sz="2400" smtClean="0"/>
          </a:p>
          <a:p>
            <a:pPr algn="ctr"/>
            <a:r>
              <a:rPr lang="en-GB" sz="2400" err="1" smtClean="0"/>
              <a:t>João</a:t>
            </a:r>
            <a:r>
              <a:rPr lang="en-GB" sz="2400" smtClean="0"/>
              <a:t> Santos Coelho</a:t>
            </a:r>
            <a:endParaRPr lang="en-GB" sz="2400"/>
          </a:p>
          <a:p>
            <a:pPr algn="ctr"/>
            <a:r>
              <a:rPr lang="en-GB" sz="2400" smtClean="0"/>
              <a:t>Hugo Pinto Marques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9A0A074D-5944-40DC-8D51-4C07D5C1F5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14015" r="2342" b="14739"/>
          <a:stretch/>
        </p:blipFill>
        <p:spPr>
          <a:xfrm>
            <a:off x="1" y="5836920"/>
            <a:ext cx="12192000" cy="1017894"/>
          </a:xfrm>
          <a:prstGeom prst="rect">
            <a:avLst/>
          </a:prstGeom>
        </p:spPr>
      </p:pic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3667235" y="5298066"/>
            <a:ext cx="4857530" cy="505050"/>
            <a:chOff x="1554767" y="6349948"/>
            <a:chExt cx="4561293" cy="420871"/>
          </a:xfrm>
        </p:grpSpPr>
        <p:grpSp>
          <p:nvGrpSpPr>
            <p:cNvPr id="24" name="Group 10"/>
            <p:cNvGrpSpPr>
              <a:grpSpLocks/>
            </p:cNvGrpSpPr>
            <p:nvPr/>
          </p:nvGrpSpPr>
          <p:grpSpPr bwMode="auto">
            <a:xfrm>
              <a:off x="1554767" y="6350823"/>
              <a:ext cx="3511592" cy="419996"/>
              <a:chOff x="1177937" y="7056472"/>
              <a:chExt cx="2593541" cy="466662"/>
            </a:xfrm>
          </p:grpSpPr>
          <p:pic>
            <p:nvPicPr>
              <p:cNvPr id="26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31"/>
              <a:stretch>
                <a:fillRect/>
              </a:stretch>
            </p:blipFill>
            <p:spPr bwMode="auto">
              <a:xfrm>
                <a:off x="1177937" y="7056472"/>
                <a:ext cx="588213" cy="466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8752" y="7072537"/>
                <a:ext cx="992726" cy="399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3437" y="7072956"/>
                <a:ext cx="858029" cy="399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1001" y="6349948"/>
              <a:ext cx="945059" cy="359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Som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0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0"/>
    </mc:Choice>
    <mc:Fallback>
      <p:transition spd="slow" advTm="1690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7359" t="1" r="6320" b="-1778"/>
          <a:stretch/>
        </p:blipFill>
        <p:spPr>
          <a:xfrm>
            <a:off x="1" y="0"/>
            <a:ext cx="1988820" cy="81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88821" y="0"/>
            <a:ext cx="10203179" cy="801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88821" y="132323"/>
            <a:ext cx="955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/>
              <a:t>Cirurgia Robótica em Patologia </a:t>
            </a:r>
            <a:r>
              <a:rPr lang="pt-PT" sz="2400" b="1" dirty="0" err="1" smtClean="0"/>
              <a:t>H</a:t>
            </a:r>
            <a:r>
              <a:rPr lang="pt-PT" sz="2400" b="1" dirty="0" err="1"/>
              <a:t>e</a:t>
            </a:r>
            <a:r>
              <a:rPr lang="pt-PT" sz="2400" b="1" dirty="0" err="1" smtClean="0"/>
              <a:t>pato</a:t>
            </a:r>
            <a:r>
              <a:rPr lang="pt-PT" sz="2400" b="1" dirty="0" smtClean="0"/>
              <a:t>-Biliar: Experiência Preliminar.</a:t>
            </a:r>
            <a:endParaRPr lang="pt-PT" sz="24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989734"/>
            <a:ext cx="1988821" cy="765844"/>
            <a:chOff x="0" y="1083039"/>
            <a:chExt cx="1859280" cy="765844"/>
          </a:xfrm>
        </p:grpSpPr>
        <p:sp>
          <p:nvSpPr>
            <p:cNvPr id="16" name="Retângulo 15"/>
            <p:cNvSpPr/>
            <p:nvPr/>
          </p:nvSpPr>
          <p:spPr>
            <a:xfrm>
              <a:off x="0" y="1083039"/>
              <a:ext cx="1859280" cy="7658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0" y="1235128"/>
              <a:ext cx="1343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Contexto</a:t>
              </a:r>
              <a:endParaRPr lang="en-GB" sz="2400" b="1"/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1988820" y="2179549"/>
            <a:ext cx="9707880" cy="1039092"/>
            <a:chOff x="1804554" y="2566553"/>
            <a:chExt cx="9707880" cy="1039092"/>
          </a:xfrm>
        </p:grpSpPr>
        <p:sp>
          <p:nvSpPr>
            <p:cNvPr id="19" name="Retângulo 18"/>
            <p:cNvSpPr/>
            <p:nvPr/>
          </p:nvSpPr>
          <p:spPr>
            <a:xfrm>
              <a:off x="1804554" y="2566553"/>
              <a:ext cx="9707880" cy="10390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1859280" y="2762934"/>
              <a:ext cx="95984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dirty="0"/>
                <a:t>A abordagem minimamente invasiva assistida por robótica tem sido usada com sucesso em várias especialidades </a:t>
              </a:r>
              <a:r>
                <a:rPr lang="pt-PT" dirty="0" smtClean="0"/>
                <a:t>cirúrgicas.</a:t>
              </a:r>
              <a:endParaRPr lang="en-GB" dirty="0"/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1988820" y="3696635"/>
            <a:ext cx="9707880" cy="1039092"/>
            <a:chOff x="1804554" y="2566553"/>
            <a:chExt cx="9707880" cy="1039092"/>
          </a:xfrm>
        </p:grpSpPr>
        <p:sp>
          <p:nvSpPr>
            <p:cNvPr id="22" name="Retângulo 21"/>
            <p:cNvSpPr/>
            <p:nvPr/>
          </p:nvSpPr>
          <p:spPr>
            <a:xfrm>
              <a:off x="1804554" y="2566553"/>
              <a:ext cx="9707880" cy="10390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1859280" y="2762934"/>
              <a:ext cx="95984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pt-PT" dirty="0"/>
                <a:t>A experiência desta abordagem em cirurgia </a:t>
              </a:r>
              <a:r>
                <a:rPr lang="pt-PT" dirty="0" err="1" smtClean="0"/>
                <a:t>hepato</a:t>
              </a:r>
              <a:r>
                <a:rPr lang="pt-PT" dirty="0" smtClean="0"/>
                <a:t>-</a:t>
              </a:r>
              <a:r>
                <a:rPr lang="pt-PT" dirty="0" err="1" smtClean="0"/>
                <a:t>bilio</a:t>
              </a:r>
              <a:r>
                <a:rPr lang="pt-PT" dirty="0" smtClean="0"/>
                <a:t>-pancreática </a:t>
              </a:r>
              <a:r>
                <a:rPr lang="pt-PT" dirty="0"/>
                <a:t>(CHBP) é limitada sobretudo nos países ocidentais.</a:t>
              </a:r>
              <a:r>
                <a:rPr lang="pt-PT" dirty="0" smtClean="0">
                  <a:effectLst/>
                </a:rPr>
                <a:t> </a:t>
              </a:r>
              <a:endParaRPr lang="pt-PT" dirty="0">
                <a:latin typeface="Calibri" charset="0"/>
                <a:ea typeface="Calibri" charset="0"/>
                <a:cs typeface="Times New Roman" charset="0"/>
              </a:endParaRPr>
            </a:p>
          </p:txBody>
        </p:sp>
      </p:grp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7691" y="56911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6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93"/>
    </mc:Choice>
    <mc:Fallback>
      <p:transition spd="slow" advTm="1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7359" t="1" r="6320" b="-1778"/>
          <a:stretch/>
        </p:blipFill>
        <p:spPr>
          <a:xfrm>
            <a:off x="1" y="0"/>
            <a:ext cx="1988820" cy="81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88821" y="0"/>
            <a:ext cx="10203179" cy="801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88821" y="132323"/>
            <a:ext cx="955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/>
              <a:t>Cirurgia Robótica em Patologia </a:t>
            </a:r>
            <a:r>
              <a:rPr lang="pt-PT" sz="2400" b="1" dirty="0" err="1" smtClean="0"/>
              <a:t>Hepato</a:t>
            </a:r>
            <a:r>
              <a:rPr lang="pt-PT" sz="2400" b="1" dirty="0" smtClean="0"/>
              <a:t>-Biliar: Experiência Preliminar.</a:t>
            </a:r>
            <a:endParaRPr lang="pt-PT" sz="24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989734"/>
            <a:ext cx="1988821" cy="765844"/>
            <a:chOff x="0" y="1083039"/>
            <a:chExt cx="1859280" cy="765844"/>
          </a:xfrm>
        </p:grpSpPr>
        <p:sp>
          <p:nvSpPr>
            <p:cNvPr id="16" name="Retângulo 15"/>
            <p:cNvSpPr/>
            <p:nvPr/>
          </p:nvSpPr>
          <p:spPr>
            <a:xfrm>
              <a:off x="0" y="1083039"/>
              <a:ext cx="1859280" cy="7658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0" y="1235128"/>
              <a:ext cx="1343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HCC</a:t>
              </a:r>
              <a:endParaRPr lang="en-GB" sz="2400" b="1"/>
            </a:p>
          </p:txBody>
        </p:sp>
      </p:grpSp>
      <p:sp>
        <p:nvSpPr>
          <p:cNvPr id="24" name="Retângulo 23"/>
          <p:cNvSpPr/>
          <p:nvPr/>
        </p:nvSpPr>
        <p:spPr>
          <a:xfrm>
            <a:off x="2186471" y="2966545"/>
            <a:ext cx="9707880" cy="1879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upo 24"/>
          <p:cNvGrpSpPr/>
          <p:nvPr/>
        </p:nvGrpSpPr>
        <p:grpSpPr>
          <a:xfrm>
            <a:off x="2003591" y="2476929"/>
            <a:ext cx="2453640" cy="579120"/>
            <a:chOff x="1676400" y="1874520"/>
            <a:chExt cx="2453640" cy="579120"/>
          </a:xfrm>
        </p:grpSpPr>
        <p:sp>
          <p:nvSpPr>
            <p:cNvPr id="26" name="Retângulo 25"/>
            <p:cNvSpPr/>
            <p:nvPr/>
          </p:nvSpPr>
          <p:spPr>
            <a:xfrm>
              <a:off x="1676400" y="1874520"/>
              <a:ext cx="2453640" cy="5791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1676400" y="1964025"/>
              <a:ext cx="2453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b="1" dirty="0" smtClean="0"/>
                <a:t>Materiais </a:t>
              </a:r>
              <a:r>
                <a:rPr lang="pt-PT" sz="2000" b="1" dirty="0" smtClean="0"/>
                <a:t>e Métodos</a:t>
              </a:r>
              <a:endParaRPr lang="pt-PT" sz="2000" b="1" dirty="0"/>
            </a:p>
          </p:txBody>
        </p:sp>
      </p:grpSp>
      <p:sp>
        <p:nvSpPr>
          <p:cNvPr id="28" name="CaixaDeTexto 6"/>
          <p:cNvSpPr txBox="1"/>
          <p:nvPr/>
        </p:nvSpPr>
        <p:spPr>
          <a:xfrm>
            <a:off x="2182885" y="3242261"/>
            <a:ext cx="9357605" cy="7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4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pt-PT" dirty="0" smtClean="0"/>
              <a:t> Análise de </a:t>
            </a:r>
            <a:r>
              <a:rPr lang="pt-BR" dirty="0" smtClean="0"/>
              <a:t>base </a:t>
            </a:r>
            <a:r>
              <a:rPr lang="pt-BR" dirty="0"/>
              <a:t>de dados prospectiva do CHBPT complementada por revisão do processo </a:t>
            </a:r>
            <a:r>
              <a:rPr lang="pt-BR" dirty="0" smtClean="0"/>
              <a:t>clínico</a:t>
            </a:r>
            <a:endParaRPr lang="pt-PT" dirty="0"/>
          </a:p>
        </p:txBody>
      </p:sp>
      <p:sp>
        <p:nvSpPr>
          <p:cNvPr id="29" name="CaixaDeTexto 9"/>
          <p:cNvSpPr txBox="1"/>
          <p:nvPr/>
        </p:nvSpPr>
        <p:spPr>
          <a:xfrm>
            <a:off x="2182886" y="4094768"/>
            <a:ext cx="7051230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4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pt-PT" dirty="0" smtClean="0"/>
              <a:t> </a:t>
            </a:r>
            <a:r>
              <a:rPr lang="pt-PT" dirty="0"/>
              <a:t>Outubro de 2019 </a:t>
            </a:r>
            <a:r>
              <a:rPr lang="pt-PT" dirty="0" smtClean="0"/>
              <a:t>a </a:t>
            </a:r>
            <a:r>
              <a:rPr lang="pt-PT" dirty="0"/>
              <a:t>Agosto de 2020</a:t>
            </a:r>
            <a:r>
              <a:rPr lang="pt-PT" dirty="0" smtClean="0">
                <a:effectLst/>
              </a:rPr>
              <a:t> </a:t>
            </a:r>
            <a:endParaRPr lang="pt-PT" dirty="0" smtClean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7690" y="57098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54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51"/>
    </mc:Choice>
    <mc:Fallback>
      <p:transition spd="slow" advTm="15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7359" t="1" r="6320" b="-1778"/>
          <a:stretch/>
        </p:blipFill>
        <p:spPr>
          <a:xfrm>
            <a:off x="1" y="0"/>
            <a:ext cx="1988820" cy="81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88821" y="0"/>
            <a:ext cx="10203179" cy="801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88821" y="132323"/>
            <a:ext cx="955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/>
              <a:t>Cirurgia Robótica em Patologia </a:t>
            </a:r>
            <a:r>
              <a:rPr lang="pt-PT" sz="2400" b="1" dirty="0" err="1" smtClean="0"/>
              <a:t>H</a:t>
            </a:r>
            <a:r>
              <a:rPr lang="pt-PT" sz="2400" b="1" dirty="0" err="1"/>
              <a:t>e</a:t>
            </a:r>
            <a:r>
              <a:rPr lang="pt-PT" sz="2400" b="1" dirty="0" err="1" smtClean="0"/>
              <a:t>pato</a:t>
            </a:r>
            <a:r>
              <a:rPr lang="pt-PT" sz="2400" b="1" dirty="0" smtClean="0"/>
              <a:t>-Biliar: Experiência Preliminar.</a:t>
            </a:r>
            <a:endParaRPr lang="pt-PT" sz="24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989734"/>
            <a:ext cx="1988821" cy="765844"/>
            <a:chOff x="0" y="1083039"/>
            <a:chExt cx="1859280" cy="765844"/>
          </a:xfrm>
        </p:grpSpPr>
        <p:sp>
          <p:nvSpPr>
            <p:cNvPr id="16" name="Retângulo 15"/>
            <p:cNvSpPr/>
            <p:nvPr/>
          </p:nvSpPr>
          <p:spPr>
            <a:xfrm>
              <a:off x="0" y="1083039"/>
              <a:ext cx="1859280" cy="7658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0" y="1235128"/>
              <a:ext cx="1343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HCC</a:t>
              </a:r>
              <a:endParaRPr lang="en-GB" sz="2400" b="1"/>
            </a:p>
          </p:txBody>
        </p:sp>
      </p:grpSp>
      <p:grpSp>
        <p:nvGrpSpPr>
          <p:cNvPr id="18" name="Group 5"/>
          <p:cNvGrpSpPr/>
          <p:nvPr/>
        </p:nvGrpSpPr>
        <p:grpSpPr>
          <a:xfrm>
            <a:off x="3656594" y="2304825"/>
            <a:ext cx="5452530" cy="1016000"/>
            <a:chOff x="321734" y="0"/>
            <a:chExt cx="5452530" cy="101600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9" name="Rounded Rectangle 20"/>
            <p:cNvSpPr/>
            <p:nvPr/>
          </p:nvSpPr>
          <p:spPr>
            <a:xfrm>
              <a:off x="321734" y="0"/>
              <a:ext cx="5452530" cy="101600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351492" y="29758"/>
              <a:ext cx="5393014" cy="9564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2000" dirty="0" smtClean="0">
                  <a:solidFill>
                    <a:srgbClr val="000000"/>
                  </a:solidFill>
                </a:rPr>
                <a:t>Outubro de 2019 a Agosto de 2020 </a:t>
              </a:r>
              <a:endParaRPr lang="pt-PT" sz="2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6"/>
          <p:cNvGrpSpPr/>
          <p:nvPr/>
        </p:nvGrpSpPr>
        <p:grpSpPr>
          <a:xfrm>
            <a:off x="6154260" y="3496290"/>
            <a:ext cx="457200" cy="380999"/>
            <a:chOff x="2819400" y="1079499"/>
            <a:chExt cx="457200" cy="38099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2" name="Right Arrow 17"/>
            <p:cNvSpPr/>
            <p:nvPr/>
          </p:nvSpPr>
          <p:spPr>
            <a:xfrm rot="5400000">
              <a:off x="2857500" y="1041399"/>
              <a:ext cx="380999" cy="457200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ight Arrow 6"/>
            <p:cNvSpPr/>
            <p:nvPr/>
          </p:nvSpPr>
          <p:spPr>
            <a:xfrm>
              <a:off x="2910840" y="1079499"/>
              <a:ext cx="274320" cy="2666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/>
            </a:p>
          </p:txBody>
        </p:sp>
      </p:grpSp>
      <p:grpSp>
        <p:nvGrpSpPr>
          <p:cNvPr id="31" name="Group 7"/>
          <p:cNvGrpSpPr/>
          <p:nvPr/>
        </p:nvGrpSpPr>
        <p:grpSpPr>
          <a:xfrm>
            <a:off x="3656594" y="4015434"/>
            <a:ext cx="5452530" cy="1016000"/>
            <a:chOff x="321734" y="1523999"/>
            <a:chExt cx="5452530" cy="101600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2" name="Rounded Rectangle 15"/>
            <p:cNvSpPr/>
            <p:nvPr/>
          </p:nvSpPr>
          <p:spPr>
            <a:xfrm>
              <a:off x="321734" y="1523999"/>
              <a:ext cx="5452530" cy="101600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ounded Rectangle 8"/>
            <p:cNvSpPr/>
            <p:nvPr/>
          </p:nvSpPr>
          <p:spPr>
            <a:xfrm>
              <a:off x="351492" y="1553757"/>
              <a:ext cx="5393014" cy="9564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2000" kern="1200" dirty="0" smtClean="0">
                  <a:solidFill>
                    <a:srgbClr val="000000"/>
                  </a:solidFill>
                </a:rPr>
                <a:t>36 doentes submetidos </a:t>
              </a:r>
              <a:r>
                <a:rPr lang="pt-PT" sz="2000" dirty="0" smtClean="0">
                  <a:solidFill>
                    <a:srgbClr val="000000"/>
                  </a:solidFill>
                </a:rPr>
                <a:t>a cirurgia </a:t>
              </a:r>
              <a:r>
                <a:rPr lang="pt-PT" sz="2000" dirty="0" err="1" smtClean="0">
                  <a:solidFill>
                    <a:srgbClr val="000000"/>
                  </a:solidFill>
                </a:rPr>
                <a:t>hepato</a:t>
              </a:r>
              <a:r>
                <a:rPr lang="pt-PT" sz="2000" dirty="0" smtClean="0">
                  <a:solidFill>
                    <a:srgbClr val="000000"/>
                  </a:solidFill>
                </a:rPr>
                <a:t>-biliar robótica </a:t>
              </a:r>
              <a:endParaRPr lang="pt-PT" sz="2000" kern="12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5534" y="57471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9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56"/>
    </mc:Choice>
    <mc:Fallback>
      <p:transition spd="slow" advTm="3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7359" t="1" r="6320" b="-1778"/>
          <a:stretch/>
        </p:blipFill>
        <p:spPr>
          <a:xfrm>
            <a:off x="1" y="0"/>
            <a:ext cx="1988820" cy="81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88821" y="0"/>
            <a:ext cx="10203179" cy="801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88821" y="132323"/>
            <a:ext cx="955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/>
              <a:t>Cirurgia Robótica em Patologia </a:t>
            </a:r>
            <a:r>
              <a:rPr lang="pt-PT" sz="2400" b="1" dirty="0" err="1" smtClean="0"/>
              <a:t>H</a:t>
            </a:r>
            <a:r>
              <a:rPr lang="pt-PT" sz="2400" b="1" dirty="0" err="1"/>
              <a:t>e</a:t>
            </a:r>
            <a:r>
              <a:rPr lang="pt-PT" sz="2400" b="1" dirty="0" err="1" smtClean="0"/>
              <a:t>pato</a:t>
            </a:r>
            <a:r>
              <a:rPr lang="pt-PT" sz="2400" b="1" dirty="0" smtClean="0"/>
              <a:t>-Biliar: Experiência Preliminar.</a:t>
            </a:r>
            <a:endParaRPr lang="pt-PT" sz="24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989734"/>
            <a:ext cx="1988821" cy="765844"/>
            <a:chOff x="0" y="1083039"/>
            <a:chExt cx="1859280" cy="765844"/>
          </a:xfrm>
        </p:grpSpPr>
        <p:sp>
          <p:nvSpPr>
            <p:cNvPr id="16" name="Retângulo 15"/>
            <p:cNvSpPr/>
            <p:nvPr/>
          </p:nvSpPr>
          <p:spPr>
            <a:xfrm>
              <a:off x="0" y="1083039"/>
              <a:ext cx="1859280" cy="7658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0" y="1235128"/>
              <a:ext cx="1343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HCC</a:t>
              </a:r>
              <a:endParaRPr lang="en-GB" sz="2400" b="1"/>
            </a:p>
          </p:txBody>
        </p:sp>
      </p:grpSp>
      <p:graphicFrame>
        <p:nvGraphicFramePr>
          <p:cNvPr id="2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891690"/>
              </p:ext>
            </p:extLst>
          </p:nvPr>
        </p:nvGraphicFramePr>
        <p:xfrm>
          <a:off x="2554509" y="2936120"/>
          <a:ext cx="6296884" cy="98576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21540000" algn="tl" rotWithShape="0">
                    <a:srgbClr val="000000">
                      <a:alpha val="43137"/>
                    </a:srgbClr>
                  </a:outerShdw>
                </a:effectLst>
                <a:tableStyleId>{2D5ABB26-0587-4C30-8999-92F81FD0307C}</a:tableStyleId>
              </a:tblPr>
              <a:tblGrid>
                <a:gridCol w="3148442"/>
                <a:gridCol w="3148442"/>
              </a:tblGrid>
              <a:tr h="3285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0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Cambria"/>
                        </a:rPr>
                        <a:t> 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PT" sz="20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85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0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Cambria"/>
                        </a:rPr>
                        <a:t>Idade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000" b="0" noProof="0" dirty="0" smtClean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56 anos </a:t>
                      </a:r>
                      <a:r>
                        <a:rPr lang="pt-PT" sz="2000" b="0" noProof="0" dirty="0" smtClean="0">
                          <a:effectLst/>
                          <a:latin typeface="+mn-lt"/>
                          <a:ea typeface="Calibri" charset="0"/>
                          <a:cs typeface="Times New Roman" charset="0"/>
                          <a:sym typeface="Symbol" charset="2"/>
                        </a:rPr>
                        <a:t>(18-80)</a:t>
                      </a:r>
                      <a:endParaRPr lang="pt-PT" sz="20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85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0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Cambria"/>
                        </a:rPr>
                        <a:t>Sexo</a:t>
                      </a:r>
                      <a:r>
                        <a:rPr lang="pt-PT" sz="2000" b="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Cambria"/>
                        </a:rPr>
                        <a:t> masculino</a:t>
                      </a:r>
                      <a:endParaRPr lang="pt-PT" sz="20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0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Cambria"/>
                        </a:rPr>
                        <a:t>47% (n=17)</a:t>
                      </a:r>
                      <a:endParaRPr lang="pt-PT" sz="20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7691" y="5728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18"/>
    </mc:Choice>
    <mc:Fallback>
      <p:transition spd="slow" advTm="20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7359" t="1" r="6320" b="-1778"/>
          <a:stretch/>
        </p:blipFill>
        <p:spPr>
          <a:xfrm>
            <a:off x="1" y="0"/>
            <a:ext cx="1988820" cy="81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88821" y="0"/>
            <a:ext cx="10203179" cy="801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88821" y="132323"/>
            <a:ext cx="955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/>
              <a:t>Cirurgia Robótica em Patologia </a:t>
            </a:r>
            <a:r>
              <a:rPr lang="pt-PT" sz="2400" b="1" dirty="0" err="1" smtClean="0"/>
              <a:t>H</a:t>
            </a:r>
            <a:r>
              <a:rPr lang="pt-PT" sz="2400" b="1" dirty="0" err="1"/>
              <a:t>e</a:t>
            </a:r>
            <a:r>
              <a:rPr lang="pt-PT" sz="2400" b="1" dirty="0" err="1" smtClean="0"/>
              <a:t>pato</a:t>
            </a:r>
            <a:r>
              <a:rPr lang="pt-PT" sz="2400" b="1" dirty="0" smtClean="0"/>
              <a:t>-Biliar: Experiência Preliminar.</a:t>
            </a:r>
            <a:endParaRPr lang="pt-PT" sz="24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989734"/>
            <a:ext cx="1988821" cy="765844"/>
            <a:chOff x="0" y="1083039"/>
            <a:chExt cx="1859280" cy="765844"/>
          </a:xfrm>
        </p:grpSpPr>
        <p:sp>
          <p:nvSpPr>
            <p:cNvPr id="16" name="Retângulo 15"/>
            <p:cNvSpPr/>
            <p:nvPr/>
          </p:nvSpPr>
          <p:spPr>
            <a:xfrm>
              <a:off x="0" y="1083039"/>
              <a:ext cx="1859280" cy="7658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0" y="1235128"/>
              <a:ext cx="1343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HCC</a:t>
              </a:r>
              <a:endParaRPr lang="en-GB" sz="2400" b="1"/>
            </a:p>
          </p:txBody>
        </p:sp>
      </p:grp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8034909"/>
              </p:ext>
            </p:extLst>
          </p:nvPr>
        </p:nvGraphicFramePr>
        <p:xfrm>
          <a:off x="2398425" y="2057400"/>
          <a:ext cx="6865495" cy="3399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27691" y="58031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1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59"/>
    </mc:Choice>
    <mc:Fallback>
      <p:transition spd="slow" advTm="46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7359" t="1" r="6320" b="-1778"/>
          <a:stretch/>
        </p:blipFill>
        <p:spPr>
          <a:xfrm>
            <a:off x="1" y="0"/>
            <a:ext cx="1988820" cy="81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88821" y="0"/>
            <a:ext cx="10203179" cy="801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88821" y="132323"/>
            <a:ext cx="955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/>
              <a:t>Cirurgia Robótica em Patologia </a:t>
            </a:r>
            <a:r>
              <a:rPr lang="pt-PT" sz="2400" b="1" dirty="0" err="1" smtClean="0"/>
              <a:t>H</a:t>
            </a:r>
            <a:r>
              <a:rPr lang="pt-PT" sz="2400" b="1" dirty="0" err="1"/>
              <a:t>e</a:t>
            </a:r>
            <a:r>
              <a:rPr lang="pt-PT" sz="2400" b="1" dirty="0" err="1" smtClean="0"/>
              <a:t>pato</a:t>
            </a:r>
            <a:r>
              <a:rPr lang="pt-PT" sz="2400" b="1" dirty="0" smtClean="0"/>
              <a:t>-Biliar: Experiência Preliminar.</a:t>
            </a:r>
            <a:endParaRPr lang="pt-PT" sz="24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989734"/>
            <a:ext cx="1988821" cy="765844"/>
            <a:chOff x="0" y="1083039"/>
            <a:chExt cx="1859280" cy="765844"/>
          </a:xfrm>
        </p:grpSpPr>
        <p:sp>
          <p:nvSpPr>
            <p:cNvPr id="16" name="Retângulo 15"/>
            <p:cNvSpPr/>
            <p:nvPr/>
          </p:nvSpPr>
          <p:spPr>
            <a:xfrm>
              <a:off x="0" y="1083039"/>
              <a:ext cx="1859280" cy="7658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0" y="1235128"/>
              <a:ext cx="1343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HCC</a:t>
              </a:r>
              <a:endParaRPr lang="en-GB" sz="2400" b="1"/>
            </a:p>
          </p:txBody>
        </p:sp>
      </p:grp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5415294"/>
              </p:ext>
            </p:extLst>
          </p:nvPr>
        </p:nvGraphicFramePr>
        <p:xfrm>
          <a:off x="2709949" y="2312232"/>
          <a:ext cx="6217920" cy="3329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27691" y="56414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2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5"/>
    </mc:Choice>
    <mc:Fallback>
      <p:transition spd="slow" advTm="8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7359" t="1" r="6320" b="-1778"/>
          <a:stretch/>
        </p:blipFill>
        <p:spPr>
          <a:xfrm>
            <a:off x="1" y="0"/>
            <a:ext cx="1988820" cy="81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88821" y="0"/>
            <a:ext cx="10203179" cy="801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88821" y="132323"/>
            <a:ext cx="955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/>
              <a:t>Cirurgia Robótica em Patologia </a:t>
            </a:r>
            <a:r>
              <a:rPr lang="pt-PT" sz="2400" b="1" dirty="0" err="1" smtClean="0"/>
              <a:t>H</a:t>
            </a:r>
            <a:r>
              <a:rPr lang="pt-PT" sz="2400" b="1" dirty="0" err="1"/>
              <a:t>e</a:t>
            </a:r>
            <a:r>
              <a:rPr lang="pt-PT" sz="2400" b="1" dirty="0" err="1" smtClean="0"/>
              <a:t>pato</a:t>
            </a:r>
            <a:r>
              <a:rPr lang="pt-PT" sz="2400" b="1" dirty="0" smtClean="0"/>
              <a:t>-Biliar: Experiência Preliminar.</a:t>
            </a:r>
            <a:endParaRPr lang="pt-PT" sz="24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989734"/>
            <a:ext cx="1988821" cy="765844"/>
            <a:chOff x="0" y="1083039"/>
            <a:chExt cx="1859280" cy="765844"/>
          </a:xfrm>
        </p:grpSpPr>
        <p:sp>
          <p:nvSpPr>
            <p:cNvPr id="16" name="Retângulo 15"/>
            <p:cNvSpPr/>
            <p:nvPr/>
          </p:nvSpPr>
          <p:spPr>
            <a:xfrm>
              <a:off x="0" y="1083039"/>
              <a:ext cx="1859280" cy="7658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0" y="1235128"/>
              <a:ext cx="1343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HCC</a:t>
              </a:r>
              <a:endParaRPr lang="en-GB" sz="2400" b="1"/>
            </a:p>
          </p:txBody>
        </p:sp>
      </p:grp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169574"/>
              </p:ext>
            </p:extLst>
          </p:nvPr>
        </p:nvGraphicFramePr>
        <p:xfrm>
          <a:off x="-1" y="1372655"/>
          <a:ext cx="11405062" cy="5396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79200" y="59566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4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60"/>
    </mc:Choice>
    <mc:Fallback>
      <p:transition spd="slow" advTm="31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7359" t="1" r="6320" b="-1778"/>
          <a:stretch/>
        </p:blipFill>
        <p:spPr>
          <a:xfrm>
            <a:off x="1" y="0"/>
            <a:ext cx="1988820" cy="81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88821" y="0"/>
            <a:ext cx="10203179" cy="801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88821" y="132323"/>
            <a:ext cx="955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/>
              <a:t>Cirurgia Robótica em Patologia </a:t>
            </a:r>
            <a:r>
              <a:rPr lang="pt-PT" sz="2400" b="1" dirty="0" err="1" smtClean="0"/>
              <a:t>H</a:t>
            </a:r>
            <a:r>
              <a:rPr lang="pt-PT" sz="2400" b="1" dirty="0" err="1"/>
              <a:t>e</a:t>
            </a:r>
            <a:r>
              <a:rPr lang="pt-PT" sz="2400" b="1" dirty="0" err="1" smtClean="0"/>
              <a:t>pato</a:t>
            </a:r>
            <a:r>
              <a:rPr lang="pt-PT" sz="2400" b="1" dirty="0" smtClean="0"/>
              <a:t>-Biliar: Experiência Preliminar.</a:t>
            </a:r>
            <a:endParaRPr lang="pt-PT" sz="24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989734"/>
            <a:ext cx="1988821" cy="765844"/>
            <a:chOff x="0" y="1083039"/>
            <a:chExt cx="1859280" cy="765844"/>
          </a:xfrm>
        </p:grpSpPr>
        <p:sp>
          <p:nvSpPr>
            <p:cNvPr id="16" name="Retângulo 15"/>
            <p:cNvSpPr/>
            <p:nvPr/>
          </p:nvSpPr>
          <p:spPr>
            <a:xfrm>
              <a:off x="0" y="1083039"/>
              <a:ext cx="1859280" cy="7658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0" y="1235128"/>
              <a:ext cx="1343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HCC</a:t>
              </a:r>
              <a:endParaRPr lang="en-GB" sz="2400" b="1"/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1678" y="1023764"/>
            <a:ext cx="2390963" cy="2159729"/>
          </a:xfrm>
          <a:prstGeom prst="rect">
            <a:avLst/>
          </a:prstGeom>
        </p:spPr>
      </p:pic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5691"/>
              </p:ext>
            </p:extLst>
          </p:nvPr>
        </p:nvGraphicFramePr>
        <p:xfrm>
          <a:off x="3381531" y="2057399"/>
          <a:ext cx="5428938" cy="3953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66241" y="58777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5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68"/>
    </mc:Choice>
    <mc:Fallback>
      <p:transition spd="slow" advTm="1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" objId="4"/>
        <p14:stopEvt time="16897" objId="4"/>
      </p14:showEvtLst>
    </p:ext>
  </p:extLs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430</Words>
  <Application>Microsoft Macintosh PowerPoint</Application>
  <PresentationFormat>Ecrã Panorâmico</PresentationFormat>
  <Paragraphs>90</Paragraphs>
  <Slides>17</Slides>
  <Notes>11</Notes>
  <HiddenSlides>0</HiddenSlides>
  <MMClips>22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25" baseType="lpstr">
      <vt:lpstr>Calibri</vt:lpstr>
      <vt:lpstr>Calibri Light</vt:lpstr>
      <vt:lpstr>Cambria</vt:lpstr>
      <vt:lpstr>ＭＳ 明朝</vt:lpstr>
      <vt:lpstr>Symbol</vt:lpstr>
      <vt:lpstr>Times New Roman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Usuário do Microsoft Office</cp:lastModifiedBy>
  <cp:revision>44</cp:revision>
  <dcterms:created xsi:type="dcterms:W3CDTF">2020-10-05T15:51:39Z</dcterms:created>
  <dcterms:modified xsi:type="dcterms:W3CDTF">2020-10-11T19:31:23Z</dcterms:modified>
</cp:coreProperties>
</file>